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8" r:id="rId1"/>
  </p:sldMasterIdLst>
  <p:notesMasterIdLst>
    <p:notesMasterId r:id="rId21"/>
  </p:notesMasterIdLst>
  <p:sldIdLst>
    <p:sldId id="256" r:id="rId2"/>
    <p:sldId id="257" r:id="rId3"/>
    <p:sldId id="258" r:id="rId4"/>
    <p:sldId id="274" r:id="rId5"/>
    <p:sldId id="259" r:id="rId6"/>
    <p:sldId id="260" r:id="rId7"/>
    <p:sldId id="261" r:id="rId8"/>
    <p:sldId id="262" r:id="rId9"/>
    <p:sldId id="265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23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B8C7-B064-4F82-A725-49D38E91E2A1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51B890-420B-433A-92E0-E2B0E14E0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797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51B890-420B-433A-92E0-E2B0E14E0D7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5314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57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2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501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498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636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910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8114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185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4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71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16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426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08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7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06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49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372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A47A625-AA9B-45F4-9F06-8485C2111F28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40F44-3F07-4927-B5A8-C26A930CB8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9909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49" r:id="rId1"/>
    <p:sldLayoutId id="2147484150" r:id="rId2"/>
    <p:sldLayoutId id="2147484151" r:id="rId3"/>
    <p:sldLayoutId id="2147484152" r:id="rId4"/>
    <p:sldLayoutId id="2147484153" r:id="rId5"/>
    <p:sldLayoutId id="2147484154" r:id="rId6"/>
    <p:sldLayoutId id="2147484155" r:id="rId7"/>
    <p:sldLayoutId id="2147484156" r:id="rId8"/>
    <p:sldLayoutId id="2147484157" r:id="rId9"/>
    <p:sldLayoutId id="2147484158" r:id="rId10"/>
    <p:sldLayoutId id="2147484159" r:id="rId11"/>
    <p:sldLayoutId id="2147484160" r:id="rId12"/>
    <p:sldLayoutId id="2147484161" r:id="rId13"/>
    <p:sldLayoutId id="2147484162" r:id="rId14"/>
    <p:sldLayoutId id="2147484163" r:id="rId15"/>
    <p:sldLayoutId id="2147484164" r:id="rId16"/>
    <p:sldLayoutId id="214748416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Международная торговая политика и организации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5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Роль ВТО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352928" cy="504055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Центральная задача ВТО – либерализация мировой торговли путем последовательного сокращения уровня импортных пошлин, а также устранения различных нетарифных барьеров. В своей деятельности она исходит из того, что расширение международного обмена позволит наиболее оптимально использовать мировые ресурсы, обеспечит стабильность экономического развития всех стран и сохранение окружающей среды. </a:t>
            </a:r>
          </a:p>
          <a:p>
            <a:endParaRPr lang="ru-RU" dirty="0"/>
          </a:p>
          <a:p>
            <a:r>
              <a:rPr lang="ru-RU" dirty="0"/>
              <a:t>Страны–члены ВТО принимают на себя обязательство выполнять 18 соглашений и юридических инструментов, объединенных термином «многосторонние торговые соглашения». Таким образом, ВТО представляет собой своеобразный многосторонний контракт (пакет соглашений), нормами и правилами которого регулируется свыше 90% всей мировой торговли товарами и услугами.</a:t>
            </a:r>
          </a:p>
        </p:txBody>
      </p:sp>
    </p:spTree>
    <p:extLst>
      <p:ext uri="{BB962C8B-B14F-4D97-AF65-F5344CB8AC3E}">
        <p14:creationId xmlns:p14="http://schemas.microsoft.com/office/powerpoint/2010/main" val="3341218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Пакет соглашений ВТО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1"/>
            <a:ext cx="8712968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Упомянутый пакет соглашений включает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 </a:t>
            </a:r>
            <a:r>
              <a:rPr lang="ru-RU" dirty="0"/>
              <a:t>соглашение об учреждении ВТО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– многосторонние соглашения по торговле товарами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– генеральное соглашение по торговле услугами (ГАТС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/>
              <a:t>– соглашение о торговых аспектах прав на интеллектуальную собственность (ТРИП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/>
              <a:t>– соглашение по торговым аспектам иностранных инвестиций (ТРИМ</a:t>
            </a:r>
            <a:r>
              <a:rPr lang="ru-RU" dirty="0" smtClean="0"/>
              <a:t>);</a:t>
            </a:r>
            <a:endParaRPr lang="ru-RU" dirty="0"/>
          </a:p>
          <a:p>
            <a:r>
              <a:rPr lang="ru-RU" dirty="0"/>
              <a:t>– договоренность о правилах и процедурах, регулирующих разрешение споров;</a:t>
            </a:r>
          </a:p>
          <a:p>
            <a:r>
              <a:rPr lang="ru-RU" dirty="0" smtClean="0"/>
              <a:t>механизм </a:t>
            </a:r>
            <a:r>
              <a:rPr lang="ru-RU" dirty="0"/>
              <a:t>обзора торговой политики;</a:t>
            </a:r>
          </a:p>
          <a:p>
            <a:r>
              <a:rPr lang="ru-RU" dirty="0" smtClean="0"/>
              <a:t>– </a:t>
            </a:r>
            <a:r>
              <a:rPr lang="ru-RU" dirty="0"/>
              <a:t>многосторонние соглашения с ограниченным участием, то есть обязательные только для присоединившихся членов ВТО по торговле гражданской </a:t>
            </a:r>
            <a:r>
              <a:rPr lang="ru-RU" dirty="0" err="1"/>
              <a:t>авиатехникой</a:t>
            </a:r>
            <a:r>
              <a:rPr lang="ru-RU" dirty="0"/>
              <a:t>, правительственным закупкам, молочным продуктам и по говядине.</a:t>
            </a:r>
          </a:p>
        </p:txBody>
      </p:sp>
    </p:spTree>
    <p:extLst>
      <p:ext uri="{BB962C8B-B14F-4D97-AF65-F5344CB8AC3E}">
        <p14:creationId xmlns:p14="http://schemas.microsoft.com/office/powerpoint/2010/main" val="1701299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8270"/>
            <a:ext cx="7055380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Регулирование международной торговли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/>
              <a:t>По мере развития мировой торговли все более актуальным становился вопрос участия государства в этом процессе. На сегодня сформировались и реализуются две концепции государственного отношения к </a:t>
            </a:r>
            <a:r>
              <a:rPr lang="ru-RU" sz="1600" dirty="0" smtClean="0"/>
              <a:t>мировой торговле : протекционизм ,  </a:t>
            </a:r>
            <a:r>
              <a:rPr lang="ru-RU" sz="1600" dirty="0" err="1" smtClean="0"/>
              <a:t>фритрейдерство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Идея </a:t>
            </a:r>
            <a:r>
              <a:rPr lang="ru-RU" sz="1600" dirty="0"/>
              <a:t>протекционизма во внешней торговле сформулирована меркантилистами еще в XV-XVII вв. Суть ее в следующем: в интересах собственного национального производства государство активно регулирует внешнюю торговлю, всячески поощряя экспорт и ограничивая импорт.</a:t>
            </a:r>
          </a:p>
          <a:p>
            <a:pPr marL="0" indent="0">
              <a:buNone/>
            </a:pPr>
            <a:r>
              <a:rPr lang="ru-RU" sz="1600" dirty="0"/>
              <a:t>В период промышленной революции широко распространилась концепция свободной торговли - фритредерство. Согласно ей государство проводит политику либерализации внешней торговли, открывая внутренний рынок для иностранных товаров, капитана и рабочей силы.</a:t>
            </a:r>
          </a:p>
          <a:p>
            <a:pPr marL="0" indent="0">
              <a:buNone/>
            </a:pPr>
            <a:r>
              <a:rPr lang="ru-RU" sz="1600" dirty="0"/>
              <a:t>В реальной жизни государство в своей внешнеторговой политике вынуждено создать элементы и протекционизма, и фритредерства. Так или иначе, но сегодня государство должно не только провозглашать концепцию своей политики во внешней торговле, но и реально осуществлять меры по ее реализации, используя различные инструменты. Как правило, их делят на две группы.</a:t>
            </a:r>
          </a:p>
        </p:txBody>
      </p:sp>
    </p:spTree>
    <p:extLst>
      <p:ext uri="{BB962C8B-B14F-4D97-AF65-F5344CB8AC3E}">
        <p14:creationId xmlns:p14="http://schemas.microsoft.com/office/powerpoint/2010/main" val="1280316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И</a:t>
            </a:r>
            <a:r>
              <a:rPr lang="ru-RU" dirty="0" smtClean="0"/>
              <a:t>нструменты </a:t>
            </a:r>
            <a:r>
              <a:rPr lang="ru-RU" dirty="0"/>
              <a:t>и методы регулирования торговли международными экономическими организациями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38672"/>
              </p:ext>
            </p:extLst>
          </p:nvPr>
        </p:nvGraphicFramePr>
        <p:xfrm>
          <a:off x="457200" y="3021685"/>
          <a:ext cx="8229600" cy="342067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150043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Формы регулирования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: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ТАРИФНЫЕ МЕТОДЫ (таможенные пошлины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и т.д.)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НЕТАРИФНЫЕ МЕТОДЫ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СКРЫТЫЕ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ФИНАНСОВЫЕ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ОСОБЫЕ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0043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57200" y="3771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454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783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Виды таможенных пошлин: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5763"/>
            <a:ext cx="8229600" cy="4709160"/>
          </a:xfrm>
        </p:spPr>
        <p:txBody>
          <a:bodyPr>
            <a:noAutofit/>
          </a:bodyPr>
          <a:lstStyle/>
          <a:p>
            <a:r>
              <a:rPr lang="ru-RU" sz="2000" dirty="0"/>
              <a:t>1. По объекту обложения: Импортные. Экспортные. </a:t>
            </a:r>
            <a:r>
              <a:rPr lang="ru-RU" sz="2000" dirty="0" smtClean="0"/>
              <a:t>Транзитные</a:t>
            </a:r>
            <a:endParaRPr lang="ru-RU" sz="2000" dirty="0"/>
          </a:p>
          <a:p>
            <a:r>
              <a:rPr lang="ru-RU" sz="2000" dirty="0"/>
              <a:t>2. По способу взимания: Адвалорные. Специфические, Комбинированные</a:t>
            </a:r>
            <a:r>
              <a:rPr lang="ru-RU" sz="2000" dirty="0" smtClean="0"/>
              <a:t>.</a:t>
            </a:r>
            <a:endParaRPr lang="ru-RU" sz="2000" dirty="0"/>
          </a:p>
          <a:p>
            <a:r>
              <a:rPr lang="ru-RU" sz="2000" dirty="0"/>
              <a:t>3. По характеру: антидемпинговые, компенсационные, сезонные</a:t>
            </a:r>
            <a:r>
              <a:rPr lang="ru-RU" sz="2000" dirty="0" smtClean="0"/>
              <a:t>.</a:t>
            </a:r>
            <a:endParaRPr lang="ru-RU" sz="2000" dirty="0"/>
          </a:p>
          <a:p>
            <a:r>
              <a:rPr lang="ru-RU" sz="2000" dirty="0"/>
              <a:t>4. По стране происхождения товара: Минимальные. Максимальные. Преференциальные. </a:t>
            </a:r>
            <a:r>
              <a:rPr lang="ru-RU" sz="2000" dirty="0" smtClean="0"/>
              <a:t>Карательные</a:t>
            </a:r>
            <a:endParaRPr lang="ru-RU" sz="2000" dirty="0"/>
          </a:p>
          <a:p>
            <a:r>
              <a:rPr lang="ru-RU" sz="2000" dirty="0"/>
              <a:t>5. По характеру происхождения: Автономные и конвенционные (договорные</a:t>
            </a:r>
            <a:r>
              <a:rPr lang="ru-RU" sz="2000" dirty="0" smtClean="0"/>
              <a:t>).</a:t>
            </a:r>
            <a:endParaRPr lang="ru-RU" sz="2000" dirty="0"/>
          </a:p>
          <a:p>
            <a:r>
              <a:rPr lang="ru-RU" sz="2000" dirty="0"/>
              <a:t>6. По способу развития: простой и сложный таможенный тариф</a:t>
            </a:r>
            <a:r>
              <a:rPr lang="ru-RU" sz="2000" dirty="0" smtClean="0"/>
              <a:t>.</a:t>
            </a:r>
          </a:p>
          <a:p>
            <a:r>
              <a:rPr lang="ru-RU" sz="2000" dirty="0"/>
              <a:t>7. По типам ставок: постоянные и переменные (ступенчатые) пошлины</a:t>
            </a:r>
            <a:r>
              <a:rPr lang="ru-RU" sz="2000" dirty="0" smtClean="0"/>
              <a:t>.</a:t>
            </a:r>
            <a:endParaRPr lang="ru-RU" sz="2000" dirty="0"/>
          </a:p>
          <a:p>
            <a:r>
              <a:rPr lang="ru-RU" sz="2000" dirty="0"/>
              <a:t>8. По способу вычисления – эффективные и номинальные таможенные тарифы.</a:t>
            </a:r>
          </a:p>
        </p:txBody>
      </p:sp>
    </p:spTree>
    <p:extLst>
      <p:ext uri="{BB962C8B-B14F-4D97-AF65-F5344CB8AC3E}">
        <p14:creationId xmlns:p14="http://schemas.microsoft.com/office/powerpoint/2010/main" val="2246168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Нетарифные методы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700" y="2052925"/>
            <a:ext cx="7632732" cy="4184387"/>
          </a:xfrm>
        </p:spPr>
        <p:txBody>
          <a:bodyPr/>
          <a:lstStyle/>
          <a:p>
            <a:pPr marL="137160" indent="0">
              <a:buNone/>
            </a:pPr>
            <a:r>
              <a:rPr lang="ru-RU" dirty="0" smtClean="0"/>
              <a:t>– </a:t>
            </a:r>
            <a:r>
              <a:rPr lang="ru-RU" dirty="0"/>
              <a:t>любые распоряжения центральных и местных властей, методы реализации законов, постановлений и иных нормативных актов, которые воздействуют на экспорт и импорт товаров (объем, товарную структуру, цены, конкурентоспособность), а также на порядок перемещения товаров через таможенную границу</a:t>
            </a:r>
          </a:p>
        </p:txBody>
      </p:sp>
    </p:spTree>
    <p:extLst>
      <p:ext uri="{BB962C8B-B14F-4D97-AF65-F5344CB8AC3E}">
        <p14:creationId xmlns:p14="http://schemas.microsoft.com/office/powerpoint/2010/main" val="2222547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37836" y="0"/>
            <a:ext cx="8229600" cy="1143000"/>
          </a:xfrm>
        </p:spPr>
        <p:txBody>
          <a:bodyPr/>
          <a:lstStyle/>
          <a:p>
            <a:r>
              <a:rPr lang="ru-RU" sz="4400" dirty="0"/>
              <a:t>Количественные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709160"/>
          </a:xfrm>
        </p:spPr>
        <p:txBody>
          <a:bodyPr>
            <a:noAutofit/>
          </a:bodyPr>
          <a:lstStyle/>
          <a:p>
            <a:pPr marL="137160" indent="0">
              <a:buNone/>
            </a:pPr>
            <a:r>
              <a:rPr lang="ru-RU" sz="2000" dirty="0" smtClean="0"/>
              <a:t>– </a:t>
            </a:r>
            <a:r>
              <a:rPr lang="ru-RU" sz="2000" dirty="0"/>
              <a:t>определяют количество и номенклатуру товаров, разрешенных к экспорту или импорту:</a:t>
            </a:r>
          </a:p>
          <a:p>
            <a:endParaRPr lang="ru-RU" sz="1800" dirty="0"/>
          </a:p>
          <a:p>
            <a:r>
              <a:rPr lang="ru-RU" sz="1800" dirty="0" smtClean="0"/>
              <a:t> </a:t>
            </a:r>
            <a:r>
              <a:rPr lang="ru-RU" sz="1800" dirty="0"/>
              <a:t>Квотирование – ограничение экспорта или импорта товара определенным количеством или суммой на определенный период</a:t>
            </a:r>
          </a:p>
          <a:p>
            <a:endParaRPr lang="ru-RU" sz="1800" dirty="0"/>
          </a:p>
          <a:p>
            <a:r>
              <a:rPr lang="ru-RU" sz="1800" dirty="0" smtClean="0"/>
              <a:t>Запрет</a:t>
            </a:r>
            <a:r>
              <a:rPr lang="ru-RU" sz="1800" dirty="0"/>
              <a:t>, эмбарго, разрешительный порядок ввоза-вывоза - квота, полностью запрещающая субъектам (кроме государства и уполномоченных им субъектов) внешнюю торговлю теми или иными товарами по соображениям национальной безопасности, охраны здоровья и жизни людей, животных и растений, сохранения культурного наследия, соблюдения общественной морали и правопорядка</a:t>
            </a:r>
          </a:p>
          <a:p>
            <a:endParaRPr lang="ru-RU" sz="1800" dirty="0"/>
          </a:p>
          <a:p>
            <a:r>
              <a:rPr lang="ru-RU" sz="1800" dirty="0" smtClean="0"/>
              <a:t>Лицензирование </a:t>
            </a:r>
            <a:r>
              <a:rPr lang="ru-RU" sz="1800" dirty="0"/>
              <a:t>– выдача государством разрешений на экспорт или импорт товара в установленных количествах за определенный период</a:t>
            </a:r>
          </a:p>
          <a:p>
            <a:endParaRPr lang="ru-RU" sz="1800" dirty="0"/>
          </a:p>
          <a:p>
            <a:r>
              <a:rPr lang="ru-RU" sz="1800" dirty="0"/>
              <a:t>· “Добровольное ограничение экспорта” - обязательство одного из торговых партнеров ограничить или не расширять экспорт, принятое в рамках официального межправительственного или неофициального соглашения о введении экспортных квот</a:t>
            </a:r>
          </a:p>
        </p:txBody>
      </p:sp>
    </p:spTree>
    <p:extLst>
      <p:ext uri="{BB962C8B-B14F-4D97-AF65-F5344CB8AC3E}">
        <p14:creationId xmlns:p14="http://schemas.microsoft.com/office/powerpoint/2010/main" val="3125473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3313"/>
            <a:ext cx="8229600" cy="1143000"/>
          </a:xfrm>
        </p:spPr>
        <p:txBody>
          <a:bodyPr/>
          <a:lstStyle/>
          <a:p>
            <a:r>
              <a:rPr lang="ru-RU" dirty="0" smtClean="0"/>
              <a:t>Скрытые</a:t>
            </a:r>
            <a:r>
              <a:rPr lang="en-US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136904" cy="5256583"/>
          </a:xfrm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endParaRPr lang="ru-RU" dirty="0"/>
          </a:p>
          <a:p>
            <a:r>
              <a:rPr lang="ru-RU" dirty="0"/>
              <a:t>· Технические барьеры – это комплекс мер по обеспечению соответствия импортных товаров установленным законодательством требованиям стандартизации и сертификации, требованиям к упаковке и маркировке, экологическим, медицинским и санитарно-ветеринарным нормам.</a:t>
            </a:r>
          </a:p>
          <a:p>
            <a:endParaRPr lang="ru-RU" dirty="0"/>
          </a:p>
          <a:p>
            <a:r>
              <a:rPr lang="ru-RU" dirty="0"/>
              <a:t>· Политика в рамках государственных закупок - метод торговой политики, требующий от государственных органов и предприятий покупать определенные товары только у национальных фирм</a:t>
            </a:r>
          </a:p>
          <a:p>
            <a:endParaRPr lang="ru-RU" dirty="0"/>
          </a:p>
          <a:p>
            <a:r>
              <a:rPr lang="ru-RU" dirty="0"/>
              <a:t>· Требование о содержании местных компонентов - метод, тесно связанный с государственными закупками, законодательно устанавливающий долю конечного продукта, которая должна быть произведена национальными производителями, если такой продукт предназначается для продажи на внутреннем рынке.</a:t>
            </a:r>
          </a:p>
        </p:txBody>
      </p:sp>
    </p:spTree>
    <p:extLst>
      <p:ext uri="{BB962C8B-B14F-4D97-AF65-F5344CB8AC3E}">
        <p14:creationId xmlns:p14="http://schemas.microsoft.com/office/powerpoint/2010/main" val="2476312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537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Финансовые: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4978" y="1124744"/>
            <a:ext cx="8229600" cy="4709160"/>
          </a:xfrm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endParaRPr lang="ru-RU" dirty="0"/>
          </a:p>
          <a:p>
            <a:endParaRPr lang="ru-RU" dirty="0"/>
          </a:p>
          <a:p>
            <a:r>
              <a:rPr lang="ru-RU" dirty="0" smtClean="0"/>
              <a:t>Субсидия </a:t>
            </a:r>
            <a:r>
              <a:rPr lang="ru-RU" dirty="0"/>
              <a:t>- денежная выплата, направленная на поддержку национальных производителей и косвенную дискриминацию импорта</a:t>
            </a:r>
          </a:p>
          <a:p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Экспортный кредит – финансовый метод нетарифного регулирования (разновидность косвенного субсидирования), предусматривающий финансовое стимулирование государством развития экспорта национальных предприятий</a:t>
            </a:r>
          </a:p>
          <a:p>
            <a:endParaRPr lang="ru-RU" dirty="0"/>
          </a:p>
          <a:p>
            <a:r>
              <a:rPr lang="ru-RU" dirty="0" smtClean="0"/>
              <a:t>Демпинг </a:t>
            </a:r>
            <a:r>
              <a:rPr lang="ru-RU" dirty="0"/>
              <a:t>- продвижение товара на внешний рынок за счет снижения экспортных цен ниже нормального уровня цен, существующего в этих странах (крайняя форма экспортного субсидирования) – запрещен в рамках ВТО</a:t>
            </a:r>
          </a:p>
        </p:txBody>
      </p:sp>
    </p:spTree>
    <p:extLst>
      <p:ext uri="{BB962C8B-B14F-4D97-AF65-F5344CB8AC3E}">
        <p14:creationId xmlns:p14="http://schemas.microsoft.com/office/powerpoint/2010/main" val="2401977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556792"/>
            <a:ext cx="8136904" cy="4824535"/>
          </a:xfrm>
        </p:spPr>
        <p:txBody>
          <a:bodyPr>
            <a:normAutofit fontScale="92500" lnSpcReduction="20000"/>
          </a:bodyPr>
          <a:lstStyle/>
          <a:p>
            <a:pPr marL="137160" indent="0">
              <a:buNone/>
            </a:pPr>
            <a:r>
              <a:rPr lang="ru-RU" dirty="0"/>
              <a:t>Особые– защитные меры в форме временной импортной таможенной пошлины, применяемой в случаях, когда импорт товара причиняет “серьезный ущерб” какой-либо отрасли, или существует “явная неизбежность” возникновения ущерба с целью предоставления национальным производителям возможности приспособиться к ведению открытой конкурентной борьбы, временно защитить их от иностранной конкуренции:</a:t>
            </a:r>
          </a:p>
          <a:p>
            <a:endParaRPr lang="ru-RU" dirty="0"/>
          </a:p>
          <a:p>
            <a:r>
              <a:rPr lang="ru-RU" dirty="0" smtClean="0"/>
              <a:t>Специальные </a:t>
            </a:r>
            <a:r>
              <a:rPr lang="ru-RU" dirty="0"/>
              <a:t>пошлины – в ответ на ущерб или угрозу ущерба отечественным производителям товаров или в ответ на дискриминацию, ущемляющую интересы страны.</a:t>
            </a:r>
          </a:p>
          <a:p>
            <a:endParaRPr lang="ru-RU" dirty="0"/>
          </a:p>
          <a:p>
            <a:r>
              <a:rPr lang="ru-RU" dirty="0" smtClean="0"/>
              <a:t>Компенсационные </a:t>
            </a:r>
            <a:r>
              <a:rPr lang="ru-RU" dirty="0"/>
              <a:t>пошлины – в ответ на субсидирование импортных товаров.</a:t>
            </a:r>
          </a:p>
          <a:p>
            <a:endParaRPr lang="ru-RU" dirty="0"/>
          </a:p>
          <a:p>
            <a:r>
              <a:rPr lang="ru-RU" dirty="0" smtClean="0"/>
              <a:t>Антидемпинговые </a:t>
            </a:r>
            <a:r>
              <a:rPr lang="ru-RU" dirty="0"/>
              <a:t>пошлины – в ответ на демпинг</a:t>
            </a:r>
          </a:p>
        </p:txBody>
      </p:sp>
    </p:spTree>
    <p:extLst>
      <p:ext uri="{BB962C8B-B14F-4D97-AF65-F5344CB8AC3E}">
        <p14:creationId xmlns:p14="http://schemas.microsoft.com/office/powerpoint/2010/main" val="90882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055380" cy="140053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Международная торговая политика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616502"/>
            <a:ext cx="7776748" cy="4400411"/>
          </a:xfrm>
        </p:spPr>
        <p:txBody>
          <a:bodyPr>
            <a:noAutofit/>
          </a:bodyPr>
          <a:lstStyle/>
          <a:p>
            <a:r>
              <a:rPr lang="ru-RU" sz="1800" dirty="0"/>
              <a:t>В общем виде международная торговля является средством, с помощью которого страны могут развивать специализацию, повышать производительность своих ресурсов и таким образом увеличивать общий объем производства. Суверенные государства, как и отдельные лица и регионы страны, могут выиграть за счет специализации на изделиях, которые они могут производить с наибольшей относительной эффективностью, и последующего их обмена на товары, которые они не в состоянии сами эффективно производить. В основе более углубленного изучения вопроса "Почему страны торгуют? " лежат два обстоятельства. Во-первых, экономические ресурсы - природные, человеческие, инвестиционные - распределяются между странами мира крайне не равномерно; страны существенно отличаются по своей обеспеченности экономическими ресурсами. Во-вторых, эффективное производство различных товаров требует различных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1425920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Виды международных торговых организаций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6573" y="2060848"/>
            <a:ext cx="6711654" cy="4195481"/>
          </a:xfrm>
        </p:spPr>
        <p:txBody>
          <a:bodyPr>
            <a:normAutofit/>
          </a:bodyPr>
          <a:lstStyle/>
          <a:p>
            <a:r>
              <a:rPr lang="ru-RU" dirty="0" smtClean="0"/>
              <a:t>На данный момент в мире существуют следующие основные международные торговые организации: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ЮНКТАД(Конференция </a:t>
            </a:r>
            <a:r>
              <a:rPr lang="ru-RU" dirty="0"/>
              <a:t>ООН по торговле и </a:t>
            </a:r>
            <a:r>
              <a:rPr lang="ru-RU" dirty="0" smtClean="0"/>
              <a:t>развитию)</a:t>
            </a:r>
            <a:r>
              <a:rPr lang="be-BY" dirty="0" smtClean="0"/>
              <a:t>;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ВТО(Всемирная Торговая организация)</a:t>
            </a:r>
            <a:r>
              <a:rPr lang="ru-RU" dirty="0"/>
              <a:t>;</a:t>
            </a:r>
            <a:r>
              <a:rPr lang="ru-RU" dirty="0" smtClean="0"/>
              <a:t> 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smtClean="0"/>
              <a:t>ГАТС(Генеральное </a:t>
            </a:r>
            <a:r>
              <a:rPr lang="ru-RU" dirty="0"/>
              <a:t>соглашение по </a:t>
            </a:r>
            <a:r>
              <a:rPr lang="ru-RU" dirty="0" smtClean="0"/>
              <a:t>торговле услугами);</a:t>
            </a:r>
          </a:p>
          <a:p>
            <a:r>
              <a:rPr lang="ru-RU" dirty="0" smtClean="0"/>
              <a:t>ОПЕК(Организация </a:t>
            </a:r>
            <a:r>
              <a:rPr lang="ru-RU" dirty="0"/>
              <a:t>стран-экспортеров </a:t>
            </a:r>
            <a:r>
              <a:rPr lang="ru-RU" dirty="0" smtClean="0"/>
              <a:t>нефти).</a:t>
            </a:r>
            <a:endParaRPr lang="ru-RU" dirty="0"/>
          </a:p>
          <a:p>
            <a:pPr marL="13716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83846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Эмблемы ВТО и ГАТТ</a:t>
            </a:r>
            <a:endParaRPr lang="ru-RU" dirty="0"/>
          </a:p>
        </p:txBody>
      </p:sp>
      <p:pic>
        <p:nvPicPr>
          <p:cNvPr id="5122" name="Picture 2" descr="http://cs631926.vk.me/v631926736/1b7e0/TnPWyUxQPZ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576" y="2276872"/>
            <a:ext cx="3145536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8" y="2276872"/>
            <a:ext cx="2105526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91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974" y="116632"/>
            <a:ext cx="7055380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Роль ВТО и ГАТТ </a:t>
            </a:r>
            <a:r>
              <a:rPr lang="ru-RU" dirty="0">
                <a:effectLst/>
              </a:rPr>
              <a:t> </a:t>
            </a:r>
            <a:r>
              <a:rPr lang="ru-RU" dirty="0" smtClean="0">
                <a:effectLst/>
              </a:rPr>
              <a:t>в регулировании мировой </a:t>
            </a:r>
            <a:r>
              <a:rPr lang="ru-RU" dirty="0">
                <a:effectLst/>
              </a:rPr>
              <a:t>торговли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700" y="2052925"/>
            <a:ext cx="8136788" cy="432840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Многостороннее регулирование международной торговли, прежде всего в плане снижения таможенных барьеров, осуществлялось в послевоенный период по линии Генерального соглашения по тарифам и торговле (ГАТТ) и его преемника – Всемирной торговой организации (ВТО).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Генеральное соглашение по тарифам и торговле (ГАТТ) – крупнейшая международная организация, регулирующая таможенно-тарифные вопросы мировой торговли, была создана в Женеве в 1947 году. Это было время, когда США, укрепив свою экономику после Второй мировой войны, выступили за создание стабильных правил международной торговли, обеспечивающих возможность поступательного развития мирового товарооборота. В качестве главной идеи была предложена идея свободы торговли, т е. равенство всех участвующих сторон. Эта идея была конкретизирована в нескольких положениях.</a:t>
            </a:r>
          </a:p>
        </p:txBody>
      </p:sp>
    </p:spTree>
    <p:extLst>
      <p:ext uri="{BB962C8B-B14F-4D97-AF65-F5344CB8AC3E}">
        <p14:creationId xmlns:p14="http://schemas.microsoft.com/office/powerpoint/2010/main" val="1821121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Первое положение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460851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1. Важнейшее положение – «режим наибольшего благоприятствования» – представляет собой тезис о необходимости соблюдения равенства и </a:t>
            </a:r>
            <a:r>
              <a:rPr lang="ru-RU" dirty="0" err="1"/>
              <a:t>недискриминации</a:t>
            </a:r>
            <a:r>
              <a:rPr lang="ru-RU" dirty="0"/>
              <a:t> всех участников внешней торговли. Это центральное положение формулируется как обязательство стран-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участниц устанавливать на взаимно поставляемые товары пошлины не выше тех, которые были установлены по отношению к любой третьей стороне. Этот декларируемый тезис, однако, допускает исключения в случаях создания интеграционных группировок. На момент подписания ГАТТ исключения из этого принципа предоставлялись странам-колониям, связанным с метрополиями особыми соглашениями. Однако позднее, с распадом колониальной системы, ситуация с такого рода исключениями изменилась: развивающимся странам было предоставлено право пользоваться преференциальным таможенным режимом на односторонней основе, то есть без взаимного снижения ими пошлин на товары, импортируемые из промышленно развитых стран.</a:t>
            </a:r>
          </a:p>
        </p:txBody>
      </p:sp>
    </p:spTree>
    <p:extLst>
      <p:ext uri="{BB962C8B-B14F-4D97-AF65-F5344CB8AC3E}">
        <p14:creationId xmlns:p14="http://schemas.microsoft.com/office/powerpoint/2010/main" val="1929712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Второе положение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53249"/>
            <a:ext cx="8496944" cy="452808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2. Следующий основополагающий принцип касается признания правомочности применения средств внешнеторгового регулирования. ГАТТ признает пошлины в качестве единственного приемлемого средства. Все остальные формы и методы применяться не должны, а в тех случаях, когда они применяются, это должно носить временный характер. При этом ГАТТ не рекомендует странам-участницам использовать квоты, а также экспортные и импортные лицензии. Основная задача ГАТТ здесь – сокращение таможенных пошлин. В 1945–1947 годах средняя величина таможенных пошлин в развитых странах составляла 40–60%, а по некоторым товарам (например, химическим) достигала 70–90%. Постоянная активная работа по снижению таможенных барьеров позволила сократить их величину до 3–5% к концу 80-х годов. </a:t>
            </a:r>
          </a:p>
        </p:txBody>
      </p:sp>
    </p:spTree>
    <p:extLst>
      <p:ext uri="{BB962C8B-B14F-4D97-AF65-F5344CB8AC3E}">
        <p14:creationId xmlns:p14="http://schemas.microsoft.com/office/powerpoint/2010/main" val="3361149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Третье положение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784976" cy="489654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3. Третий важнейший аспект деятельности ГАТТ касается принципов принятия решений и действий. Это отказ от односторонних действий в пользу переговоров и консультаций. Страны-участницы берут на себя обязательство не осуществлять односторонние действия, связанные с ограничением свободы торговли. Все решения принимаются только в рамках взаимных торговых переговоров.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Всемирная торговая организация (ВТО), преемница ГАТТ, начала свою деятельность с января 1995 года. На современном этапе ВТО призвана регулировать экономические взаимоотношения стран-участниц на основе пакета соглашений так называемого Уругвайского раунда многосторонних торговых переговоров (1986–1994 гг.). ВТО функционирует также, как и ГАТТ, но осуществляет надзор за более широким спектром торгово-политических соглашений и имеет </a:t>
            </a:r>
            <a:r>
              <a:rPr lang="ru-RU" dirty="0" smtClean="0"/>
              <a:t>гораздо </a:t>
            </a:r>
            <a:r>
              <a:rPr lang="ru-RU" dirty="0"/>
              <a:t>больше полномочий благодаря совершенствованию ряда процедур принятия решений. </a:t>
            </a:r>
          </a:p>
        </p:txBody>
      </p:sp>
    </p:spTree>
    <p:extLst>
      <p:ext uri="{BB962C8B-B14F-4D97-AF65-F5344CB8AC3E}">
        <p14:creationId xmlns:p14="http://schemas.microsoft.com/office/powerpoint/2010/main" val="970598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482453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ВТО - Международная организация, регулирующая мировую </a:t>
            </a:r>
            <a:r>
              <a:rPr lang="ru-RU" dirty="0" smtClean="0"/>
              <a:t>торговлю. </a:t>
            </a:r>
            <a:r>
              <a:rPr lang="ru-RU" dirty="0"/>
              <a:t>Является правопреемником Генерального соглашения по тарифам и торговле (ГАТТ). Образована в соответствии со специальным Соглашением о создании ВТО, достигнутым в итоге Уругвайского раунда многосторонних переговоров в рамках ГАТТ. Начала функционировать с 1 января 1995 </a:t>
            </a:r>
            <a:r>
              <a:rPr lang="ru-RU" dirty="0" smtClean="0"/>
              <a:t>г. </a:t>
            </a:r>
            <a:r>
              <a:rPr lang="ru-RU" dirty="0"/>
              <a:t>Основной орган - сессия, проводимая дважды в год. Действует Совет, создаваемый из представителей всех стран-членов, а также Секретариат, штаб-квартира - в </a:t>
            </a:r>
            <a:r>
              <a:rPr lang="ru-RU" dirty="0" smtClean="0"/>
              <a:t>Женеве. </a:t>
            </a:r>
            <a:r>
              <a:rPr lang="ru-RU" dirty="0"/>
              <a:t>Правовой основой ВТО является ГАТТ в редакции 1994 г., Генеральное соглашение по торговле услугами (ГАТС) и Соглашение по торговым аспектам прав интеллектуальной собственности (ТРИПС). Членом ВТО может стать любая страна, принимающая обязательства всего пакета документов, которые являются ее правовой основой (за исключением четырех ранее заключенных соглашений в рамках ГАТТ). В конце 1996 г. членами ВТО стали 130 стран и еще 30 стран выразили заинтересованность вступить</a:t>
            </a:r>
          </a:p>
        </p:txBody>
      </p:sp>
    </p:spTree>
    <p:extLst>
      <p:ext uri="{BB962C8B-B14F-4D97-AF65-F5344CB8AC3E}">
        <p14:creationId xmlns:p14="http://schemas.microsoft.com/office/powerpoint/2010/main" val="1640393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1614</TotalTime>
  <Words>1482</Words>
  <Application>Microsoft Office PowerPoint</Application>
  <PresentationFormat>Экран (4:3)</PresentationFormat>
  <Paragraphs>92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Ион</vt:lpstr>
      <vt:lpstr>Международная торговая политика и организации</vt:lpstr>
      <vt:lpstr>Международная торговая политика</vt:lpstr>
      <vt:lpstr>Виды международных торговых организаций</vt:lpstr>
      <vt:lpstr>Эмблемы ВТО и ГАТТ</vt:lpstr>
      <vt:lpstr>Роль ВТО и ГАТТ  в регулировании мировой торговли </vt:lpstr>
      <vt:lpstr>Первое положение</vt:lpstr>
      <vt:lpstr>Второе положение</vt:lpstr>
      <vt:lpstr>Третье положение</vt:lpstr>
      <vt:lpstr>ВТО</vt:lpstr>
      <vt:lpstr>Роль ВТО</vt:lpstr>
      <vt:lpstr>Пакет соглашений ВТО</vt:lpstr>
      <vt:lpstr>Регулирование международной торговли</vt:lpstr>
      <vt:lpstr>Инструменты и методы регулирования торговли международными экономическими организациями</vt:lpstr>
      <vt:lpstr>Виды таможенных пошлин:  </vt:lpstr>
      <vt:lpstr>Нетарифные методы</vt:lpstr>
      <vt:lpstr>Количественные</vt:lpstr>
      <vt:lpstr>Скрытые:</vt:lpstr>
      <vt:lpstr>Финансовые: </vt:lpstr>
      <vt:lpstr>Особые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торговая политика И ОРГАНИЗАЦИИ</dc:title>
  <dc:creator>Фёдар</dc:creator>
  <cp:lastModifiedBy>XSAQ</cp:lastModifiedBy>
  <cp:revision>13</cp:revision>
  <dcterms:created xsi:type="dcterms:W3CDTF">2016-02-25T17:31:36Z</dcterms:created>
  <dcterms:modified xsi:type="dcterms:W3CDTF">2021-03-01T08:57:43Z</dcterms:modified>
</cp:coreProperties>
</file>